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61" r:id="rId4"/>
    <p:sldId id="260" r:id="rId5"/>
    <p:sldId id="259" r:id="rId6"/>
    <p:sldId id="258"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327"/>
  </p:normalViewPr>
  <p:slideViewPr>
    <p:cSldViewPr snapToGrid="0">
      <p:cViewPr varScale="1">
        <p:scale>
          <a:sx n="128" d="100"/>
          <a:sy n="128"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68BB1-6AE9-AF86-201D-2F2DF6477A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855A8-699D-AD9B-5845-7177D016D6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53E188-043F-1A45-4090-E37DE4FC998B}"/>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5" name="Footer Placeholder 4">
            <a:extLst>
              <a:ext uri="{FF2B5EF4-FFF2-40B4-BE49-F238E27FC236}">
                <a16:creationId xmlns:a16="http://schemas.microsoft.com/office/drawing/2014/main" id="{6FED26B5-A333-AED8-398A-1BB51E681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631CF-CAC5-034B-F448-800E784A05A1}"/>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3442604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7071-4BE2-771A-F902-5951AD6D8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066971-8FA8-7996-D491-26A7725A99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D421E7-4FD8-118F-2487-F04EB740DF4C}"/>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5" name="Footer Placeholder 4">
            <a:extLst>
              <a:ext uri="{FF2B5EF4-FFF2-40B4-BE49-F238E27FC236}">
                <a16:creationId xmlns:a16="http://schemas.microsoft.com/office/drawing/2014/main" id="{6E92E322-02B5-C2BD-3A00-0F7367F6F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0CF5AE-5757-4AF1-7235-C26AB2431266}"/>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13812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2129F1-EB66-70B9-2DF8-6D7FE8A3D1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8748F1-1C00-7D6D-4F4B-4823E2B46F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A5F96-8568-9653-4699-3AE964F81CDA}"/>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5" name="Footer Placeholder 4">
            <a:extLst>
              <a:ext uri="{FF2B5EF4-FFF2-40B4-BE49-F238E27FC236}">
                <a16:creationId xmlns:a16="http://schemas.microsoft.com/office/drawing/2014/main" id="{55A4236B-838D-B7FA-1315-0028EC7E5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5042C9-B575-2D99-59F6-F72B42E166C1}"/>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305536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5DE0-7C21-44C4-1D72-EC5076F422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6627B-E5BF-D115-82E7-3244E6DCF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0545E6-1888-729B-F086-59CEA4A3A8BC}"/>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5" name="Footer Placeholder 4">
            <a:extLst>
              <a:ext uri="{FF2B5EF4-FFF2-40B4-BE49-F238E27FC236}">
                <a16:creationId xmlns:a16="http://schemas.microsoft.com/office/drawing/2014/main" id="{BAEF2ACE-BBBF-7415-AFED-5AC5A6807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FA9DA-D5FA-3CF7-59C7-3D95BA1EB4CD}"/>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251049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C13A-AA73-591A-2A49-913EAC2B8E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B6ABB6-3939-DDE1-6C07-BAC0EAE5E4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2274F1-27A9-538E-0B6A-A8B9EF76391B}"/>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5" name="Footer Placeholder 4">
            <a:extLst>
              <a:ext uri="{FF2B5EF4-FFF2-40B4-BE49-F238E27FC236}">
                <a16:creationId xmlns:a16="http://schemas.microsoft.com/office/drawing/2014/main" id="{262D717A-9928-94A7-D5C2-980C1905A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D0201-D8B2-4B46-C5C5-0C4255DA5F87}"/>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3358416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2F17-56B6-F650-BCF0-6C8C3D68C0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FFF9D-97B5-68F2-6047-9BFA46EBF8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6EF0F-3BD0-FB03-4582-0F5D7F518D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72B541-69AC-1BB1-C597-279B530865EC}"/>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6" name="Footer Placeholder 5">
            <a:extLst>
              <a:ext uri="{FF2B5EF4-FFF2-40B4-BE49-F238E27FC236}">
                <a16:creationId xmlns:a16="http://schemas.microsoft.com/office/drawing/2014/main" id="{9F8019C5-CCF6-45F6-B0EE-E46EC9572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D406DE-A8A4-7A7B-3B22-6D6812A2F058}"/>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1635119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E81E-E736-2545-5D49-7C1536C7D9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EE1EF5-0973-AE4E-C6CA-BF7A7A005D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6F60F4-3EDC-28CB-C5A7-125A4DFD12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392A72-CE8F-66A8-07B6-AB44BE5284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AA3A7-B1D3-38DD-C4E3-CB0744EB4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C25134-8A8A-8035-761D-8EE9C5D4BE11}"/>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8" name="Footer Placeholder 7">
            <a:extLst>
              <a:ext uri="{FF2B5EF4-FFF2-40B4-BE49-F238E27FC236}">
                <a16:creationId xmlns:a16="http://schemas.microsoft.com/office/drawing/2014/main" id="{8623C7AE-15FA-8902-32D7-1D44175B6E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19F36C-5755-D442-7380-244DC2B71379}"/>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419098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F23D-C6DB-33BB-43F1-97A9E9FC94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21C72-95FA-C7BF-3FB7-94A2420AD6F3}"/>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4" name="Footer Placeholder 3">
            <a:extLst>
              <a:ext uri="{FF2B5EF4-FFF2-40B4-BE49-F238E27FC236}">
                <a16:creationId xmlns:a16="http://schemas.microsoft.com/office/drawing/2014/main" id="{D40068D0-EA23-BF8C-E10B-015E08BC1B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E415DA-C5E6-9C2E-C06B-50D83B6053CC}"/>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8048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881DF1-5723-D21C-9B3F-2998FDE1D0F9}"/>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3" name="Footer Placeholder 2">
            <a:extLst>
              <a:ext uri="{FF2B5EF4-FFF2-40B4-BE49-F238E27FC236}">
                <a16:creationId xmlns:a16="http://schemas.microsoft.com/office/drawing/2014/main" id="{007F137A-8B86-FCB0-0377-28BB9109AC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BE9B7D-1D2F-D621-70B1-F47EDDD9B112}"/>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846512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8144-1F3C-FA94-098A-FEE8151A1E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F7ECCD-B365-9389-BE22-2C7D63249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27ADC6-ACDB-EC8F-DE79-4CD90DF084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B4C47-9907-8381-DC46-188D246AD537}"/>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6" name="Footer Placeholder 5">
            <a:extLst>
              <a:ext uri="{FF2B5EF4-FFF2-40B4-BE49-F238E27FC236}">
                <a16:creationId xmlns:a16="http://schemas.microsoft.com/office/drawing/2014/main" id="{7BC2485E-83E3-9967-7B28-4D30E6DF85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50EA34-2E73-31AD-D282-58E019BC0BAC}"/>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331044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3403-E987-4114-B11D-A8A268601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8FE0A4-EC54-5713-9818-2C5306F556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C0680E-AA80-6834-1BE0-DD2DCA856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ACC356-D87D-B812-9DE8-1565F88AEC26}"/>
              </a:ext>
            </a:extLst>
          </p:cNvPr>
          <p:cNvSpPr>
            <a:spLocks noGrp="1"/>
          </p:cNvSpPr>
          <p:nvPr>
            <p:ph type="dt" sz="half" idx="10"/>
          </p:nvPr>
        </p:nvSpPr>
        <p:spPr/>
        <p:txBody>
          <a:bodyPr/>
          <a:lstStyle/>
          <a:p>
            <a:fld id="{5AA130D5-664D-D04D-B1F9-5B85F19B0881}" type="datetimeFigureOut">
              <a:rPr lang="en-US" smtClean="0"/>
              <a:t>10/12/22</a:t>
            </a:fld>
            <a:endParaRPr lang="en-US"/>
          </a:p>
        </p:txBody>
      </p:sp>
      <p:sp>
        <p:nvSpPr>
          <p:cNvPr id="6" name="Footer Placeholder 5">
            <a:extLst>
              <a:ext uri="{FF2B5EF4-FFF2-40B4-BE49-F238E27FC236}">
                <a16:creationId xmlns:a16="http://schemas.microsoft.com/office/drawing/2014/main" id="{B43A914C-9F1E-C2BE-F953-B384F74134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A1C71-8969-E54C-79CA-BB8B44CE235B}"/>
              </a:ext>
            </a:extLst>
          </p:cNvPr>
          <p:cNvSpPr>
            <a:spLocks noGrp="1"/>
          </p:cNvSpPr>
          <p:nvPr>
            <p:ph type="sldNum" sz="quarter" idx="12"/>
          </p:nvPr>
        </p:nvSpPr>
        <p:spPr/>
        <p:txBody>
          <a:bodyPr/>
          <a:lstStyle/>
          <a:p>
            <a:fld id="{6D000C4E-3AB4-494E-8ED1-0AE2342F0E82}" type="slidenum">
              <a:rPr lang="en-US" smtClean="0"/>
              <a:t>‹#›</a:t>
            </a:fld>
            <a:endParaRPr lang="en-US"/>
          </a:p>
        </p:txBody>
      </p:sp>
    </p:spTree>
    <p:extLst>
      <p:ext uri="{BB962C8B-B14F-4D97-AF65-F5344CB8AC3E}">
        <p14:creationId xmlns:p14="http://schemas.microsoft.com/office/powerpoint/2010/main" val="209782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E0866D-99DF-D19A-7AA5-A656156584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39B641-2872-759A-D64E-6A138CC7F4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EA226-38C3-2C39-D7E7-8AE3BD60C4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130D5-664D-D04D-B1F9-5B85F19B0881}" type="datetimeFigureOut">
              <a:rPr lang="en-US" smtClean="0"/>
              <a:t>10/12/22</a:t>
            </a:fld>
            <a:endParaRPr lang="en-US"/>
          </a:p>
        </p:txBody>
      </p:sp>
      <p:sp>
        <p:nvSpPr>
          <p:cNvPr id="5" name="Footer Placeholder 4">
            <a:extLst>
              <a:ext uri="{FF2B5EF4-FFF2-40B4-BE49-F238E27FC236}">
                <a16:creationId xmlns:a16="http://schemas.microsoft.com/office/drawing/2014/main" id="{AABD8C2E-DA98-C140-A712-AAD7DF826E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027A04-69C4-0CE0-411E-DB7B5AA49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00C4E-3AB4-494E-8ED1-0AE2342F0E82}" type="slidenum">
              <a:rPr lang="en-US" smtClean="0"/>
              <a:t>‹#›</a:t>
            </a:fld>
            <a:endParaRPr lang="en-US"/>
          </a:p>
        </p:txBody>
      </p:sp>
    </p:spTree>
    <p:extLst>
      <p:ext uri="{BB962C8B-B14F-4D97-AF65-F5344CB8AC3E}">
        <p14:creationId xmlns:p14="http://schemas.microsoft.com/office/powerpoint/2010/main" val="2569479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994C28-EF5E-B50E-A2BE-5B81AD290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716" y="1036637"/>
            <a:ext cx="6048375"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D27D98C9-A4F6-552C-14A2-A26C202E9616}"/>
              </a:ext>
            </a:extLst>
          </p:cNvPr>
          <p:cNvSpPr txBox="1"/>
          <p:nvPr/>
        </p:nvSpPr>
        <p:spPr>
          <a:xfrm>
            <a:off x="7572375" y="2828834"/>
            <a:ext cx="6097656" cy="1200329"/>
          </a:xfrm>
          <a:prstGeom prst="rect">
            <a:avLst/>
          </a:prstGeom>
          <a:noFill/>
        </p:spPr>
        <p:txBody>
          <a:bodyPr wrap="square">
            <a:spAutoFit/>
          </a:bodyPr>
          <a:lstStyle/>
          <a:p>
            <a:pPr eaLnBrk="1" hangingPunct="1"/>
            <a:r>
              <a:rPr lang="en-US" altLang="en-US" sz="1800" b="1" dirty="0"/>
              <a:t>SEM:</a:t>
            </a:r>
            <a:r>
              <a:rPr lang="en-US" altLang="en-US" sz="1800" dirty="0"/>
              <a:t> 	  </a:t>
            </a:r>
            <a:r>
              <a:rPr lang="en-US" altLang="en-US" sz="1800" i="1" dirty="0"/>
              <a:t>Sigma 500 FEG</a:t>
            </a:r>
          </a:p>
          <a:p>
            <a:pPr eaLnBrk="1" hangingPunct="1"/>
            <a:r>
              <a:rPr lang="en-US" altLang="en-US" sz="1800" b="1" dirty="0"/>
              <a:t>Acc. Volt:  </a:t>
            </a:r>
            <a:r>
              <a:rPr lang="en-US" altLang="en-US" sz="1800" i="1" dirty="0"/>
              <a:t>20 kV</a:t>
            </a:r>
          </a:p>
          <a:p>
            <a:pPr eaLnBrk="1" hangingPunct="1"/>
            <a:r>
              <a:rPr lang="en-US" altLang="en-US" sz="1800" b="1" dirty="0"/>
              <a:t>EBSD: </a:t>
            </a:r>
            <a:r>
              <a:rPr lang="en-US" altLang="en-US" sz="1800" dirty="0"/>
              <a:t>	  </a:t>
            </a:r>
            <a:r>
              <a:rPr lang="en-US" altLang="en-US" sz="1800" i="1" dirty="0" err="1"/>
              <a:t>AZtec</a:t>
            </a:r>
            <a:r>
              <a:rPr lang="en-US" altLang="en-US" sz="1800" i="1" dirty="0"/>
              <a:t> Symmetry</a:t>
            </a:r>
          </a:p>
          <a:p>
            <a:pPr eaLnBrk="1" hangingPunct="1"/>
            <a:r>
              <a:rPr lang="en-US" altLang="en-US" sz="1800" b="1" dirty="0"/>
              <a:t>Cond.:       </a:t>
            </a:r>
            <a:r>
              <a:rPr lang="en-US" altLang="en-US" sz="1800" i="1" dirty="0"/>
              <a:t>Low Vacuum.</a:t>
            </a:r>
          </a:p>
        </p:txBody>
      </p:sp>
    </p:spTree>
    <p:extLst>
      <p:ext uri="{BB962C8B-B14F-4D97-AF65-F5344CB8AC3E}">
        <p14:creationId xmlns:p14="http://schemas.microsoft.com/office/powerpoint/2010/main" val="3188911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F090-6548-EF44-AF7C-D14FD10289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360916-332B-84DD-514E-6ED2361A5F6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F959825-DB14-7FF6-897F-6EE77B2D4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63" y="1431925"/>
            <a:ext cx="3303587" cy="2181225"/>
          </a:xfrm>
          <a:prstGeom prst="rect">
            <a:avLst/>
          </a:prstGeom>
          <a:noFill/>
          <a:ln w="9525">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4">
            <a:extLst>
              <a:ext uri="{FF2B5EF4-FFF2-40B4-BE49-F238E27FC236}">
                <a16:creationId xmlns:a16="http://schemas.microsoft.com/office/drawing/2014/main" id="{122857B3-8244-0C21-FE3A-6011CA9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55713"/>
            <a:ext cx="3132138"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a:extLst>
              <a:ext uri="{FF2B5EF4-FFF2-40B4-BE49-F238E27FC236}">
                <a16:creationId xmlns:a16="http://schemas.microsoft.com/office/drawing/2014/main" id="{A416BDBC-FA58-2B7C-1052-7C7F8ECFB1FC}"/>
              </a:ext>
            </a:extLst>
          </p:cNvPr>
          <p:cNvSpPr txBox="1">
            <a:spLocks noChangeArrowheads="1"/>
          </p:cNvSpPr>
          <p:nvPr/>
        </p:nvSpPr>
        <p:spPr bwMode="auto">
          <a:xfrm>
            <a:off x="5732463" y="1176338"/>
            <a:ext cx="3303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t>IPF X-direction</a:t>
            </a:r>
          </a:p>
        </p:txBody>
      </p:sp>
      <p:pic>
        <p:nvPicPr>
          <p:cNvPr id="7" name="Picture 5">
            <a:extLst>
              <a:ext uri="{FF2B5EF4-FFF2-40B4-BE49-F238E27FC236}">
                <a16:creationId xmlns:a16="http://schemas.microsoft.com/office/drawing/2014/main" id="{B651561A-91BC-CC00-1925-E38F3CDC1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2463" y="4049713"/>
            <a:ext cx="3303587" cy="2187575"/>
          </a:xfrm>
          <a:prstGeom prst="rect">
            <a:avLst/>
          </a:prstGeom>
          <a:noFill/>
          <a:ln w="9525">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8">
            <a:extLst>
              <a:ext uri="{FF2B5EF4-FFF2-40B4-BE49-F238E27FC236}">
                <a16:creationId xmlns:a16="http://schemas.microsoft.com/office/drawing/2014/main" id="{5BF3004E-A37A-9B8B-84B0-00DA43B91BB8}"/>
              </a:ext>
            </a:extLst>
          </p:cNvPr>
          <p:cNvSpPr txBox="1">
            <a:spLocks noChangeArrowheads="1"/>
          </p:cNvSpPr>
          <p:nvPr/>
        </p:nvSpPr>
        <p:spPr bwMode="auto">
          <a:xfrm>
            <a:off x="5732463" y="3768725"/>
            <a:ext cx="3303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t>IPF Z-direction</a:t>
            </a:r>
          </a:p>
        </p:txBody>
      </p:sp>
      <p:pic>
        <p:nvPicPr>
          <p:cNvPr id="9" name="Picture 6">
            <a:extLst>
              <a:ext uri="{FF2B5EF4-FFF2-40B4-BE49-F238E27FC236}">
                <a16:creationId xmlns:a16="http://schemas.microsoft.com/office/drawing/2014/main" id="{953CFBDC-FFB4-2AC4-8C75-7EFE70A074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5850" y="4051300"/>
            <a:ext cx="3303588" cy="2176463"/>
          </a:xfrm>
          <a:prstGeom prst="rect">
            <a:avLst/>
          </a:prstGeom>
          <a:noFill/>
          <a:ln w="9525">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11">
            <a:extLst>
              <a:ext uri="{FF2B5EF4-FFF2-40B4-BE49-F238E27FC236}">
                <a16:creationId xmlns:a16="http://schemas.microsoft.com/office/drawing/2014/main" id="{953C1BA2-2193-0C2B-C5F8-A327E42FF9C3}"/>
              </a:ext>
            </a:extLst>
          </p:cNvPr>
          <p:cNvSpPr txBox="1">
            <a:spLocks noChangeArrowheads="1"/>
          </p:cNvSpPr>
          <p:nvPr/>
        </p:nvSpPr>
        <p:spPr bwMode="auto">
          <a:xfrm>
            <a:off x="2355850" y="3768725"/>
            <a:ext cx="3303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t>IPF Y-direction</a:t>
            </a:r>
          </a:p>
        </p:txBody>
      </p:sp>
      <p:pic>
        <p:nvPicPr>
          <p:cNvPr id="11" name="Picture 7">
            <a:extLst>
              <a:ext uri="{FF2B5EF4-FFF2-40B4-BE49-F238E27FC236}">
                <a16:creationId xmlns:a16="http://schemas.microsoft.com/office/drawing/2014/main" id="{D77ED106-E97E-CB5A-6A68-591FD31D57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7463" y="1700213"/>
            <a:ext cx="1722437" cy="1550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4">
            <a:extLst>
              <a:ext uri="{FF2B5EF4-FFF2-40B4-BE49-F238E27FC236}">
                <a16:creationId xmlns:a16="http://schemas.microsoft.com/office/drawing/2014/main" id="{621E9E0A-EC98-CE68-1DF5-FB16FF1AE9D8}"/>
              </a:ext>
            </a:extLst>
          </p:cNvPr>
          <p:cNvSpPr txBox="1">
            <a:spLocks noChangeArrowheads="1"/>
          </p:cNvSpPr>
          <p:nvPr/>
        </p:nvSpPr>
        <p:spPr bwMode="auto">
          <a:xfrm>
            <a:off x="179388" y="4005263"/>
            <a:ext cx="20161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i="1"/>
              <a:t>Orientation data (inverse pole figure maps) were collected on the ooid  at low magnification and low mapping resolution (right).</a:t>
            </a:r>
          </a:p>
          <a:p>
            <a:pPr eaLnBrk="1" hangingPunct="1"/>
            <a:endParaRPr lang="en-US" altLang="en-US" sz="1000" i="1"/>
          </a:p>
          <a:p>
            <a:pPr eaLnBrk="1" hangingPunct="1"/>
            <a:r>
              <a:rPr lang="en-US" altLang="en-US" sz="1000" i="1"/>
              <a:t>Acquisition rate was ~65 Hz and the acquisition time was 1hour and 23 mintues.</a:t>
            </a:r>
          </a:p>
          <a:p>
            <a:pPr eaLnBrk="1" hangingPunct="1"/>
            <a:endParaRPr lang="en-US" altLang="en-US" sz="1000" i="1"/>
          </a:p>
          <a:p>
            <a:pPr eaLnBrk="1" hangingPunct="1"/>
            <a:r>
              <a:rPr lang="en-US" altLang="en-US" sz="1000" i="1"/>
              <a:t>Due to the quality of the patterns a noise reduction of  medium and systematic misindexing correction was applied.</a:t>
            </a:r>
          </a:p>
        </p:txBody>
      </p:sp>
    </p:spTree>
    <p:extLst>
      <p:ext uri="{BB962C8B-B14F-4D97-AF65-F5344CB8AC3E}">
        <p14:creationId xmlns:p14="http://schemas.microsoft.com/office/powerpoint/2010/main" val="276854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6E7E-5AF9-99DB-7CD4-9970BD6AA3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6AC902-4EE8-4DEE-62C3-3713AD25FEB2}"/>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66F2B2AB-66FC-DAFC-1B50-A0387A8FA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6975"/>
            <a:ext cx="2808287"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2EA1CBC6-9495-3864-7D6B-FF6A9F7F7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1125538"/>
            <a:ext cx="5827713"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7">
            <a:extLst>
              <a:ext uri="{FF2B5EF4-FFF2-40B4-BE49-F238E27FC236}">
                <a16:creationId xmlns:a16="http://schemas.microsoft.com/office/drawing/2014/main" id="{913A95FA-1F1E-9D87-2C76-AFDFEB0029B2}"/>
              </a:ext>
            </a:extLst>
          </p:cNvPr>
          <p:cNvSpPr txBox="1">
            <a:spLocks noChangeArrowheads="1"/>
          </p:cNvSpPr>
          <p:nvPr/>
        </p:nvSpPr>
        <p:spPr bwMode="auto">
          <a:xfrm>
            <a:off x="323850" y="3860800"/>
            <a:ext cx="251936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i="1"/>
              <a:t>A band contrast map of ooid is shown on the right. A band contrast map shows the quality of pattern obtained at each pixel. A bright pixel indicates the pattern had high contrast and a dark pixel indicates a poor pattern was acquired.</a:t>
            </a:r>
          </a:p>
          <a:p>
            <a:pPr eaLnBrk="1" hangingPunct="1"/>
            <a:endParaRPr lang="en-US" altLang="en-US" sz="1000" i="1"/>
          </a:p>
          <a:p>
            <a:pPr eaLnBrk="1" hangingPunct="1"/>
            <a:r>
              <a:rPr lang="en-US" altLang="en-US" sz="1000" i="1"/>
              <a:t>Band contrast maps reveal grain structure that is often difficult to see in the electron image or orientation maps. </a:t>
            </a:r>
          </a:p>
        </p:txBody>
      </p:sp>
    </p:spTree>
    <p:extLst>
      <p:ext uri="{BB962C8B-B14F-4D97-AF65-F5344CB8AC3E}">
        <p14:creationId xmlns:p14="http://schemas.microsoft.com/office/powerpoint/2010/main" val="347853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1F82-B05E-2FFF-54AD-64EFA58E32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BFE91F-7E58-F7F9-495A-915EDBA8A3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33750D2-DD75-22C4-6E34-5C4C70158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62050"/>
            <a:ext cx="4097338" cy="323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ACE35B89-B74B-B844-4D42-8B0079AD1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997200"/>
            <a:ext cx="4348162"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2">
            <a:extLst>
              <a:ext uri="{FF2B5EF4-FFF2-40B4-BE49-F238E27FC236}">
                <a16:creationId xmlns:a16="http://schemas.microsoft.com/office/drawing/2014/main" id="{EBC67B92-6BB9-4AA7-C3DC-D8DDEE9195E6}"/>
              </a:ext>
            </a:extLst>
          </p:cNvPr>
          <p:cNvSpPr txBox="1">
            <a:spLocks noChangeArrowheads="1"/>
          </p:cNvSpPr>
          <p:nvPr/>
        </p:nvSpPr>
        <p:spPr bwMode="auto">
          <a:xfrm>
            <a:off x="323850" y="4652963"/>
            <a:ext cx="3743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i="1"/>
              <a:t>A second orientation map set was collected at higher magnification and higher map resolution. The yellow box shown in the FSE image above shows the location of the region shown on the right. The white box  shows the acquisition area for the high magnification maps. </a:t>
            </a:r>
          </a:p>
        </p:txBody>
      </p:sp>
    </p:spTree>
    <p:extLst>
      <p:ext uri="{BB962C8B-B14F-4D97-AF65-F5344CB8AC3E}">
        <p14:creationId xmlns:p14="http://schemas.microsoft.com/office/powerpoint/2010/main" val="4056581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6833-B827-0EF4-8C0A-A7ECED799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C37309-EE1D-42A1-F877-C7DA4CA7B184}"/>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AFC5DADF-228F-385C-80E2-EA5D8E2AB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11250"/>
            <a:ext cx="338455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5399C88A-F298-CAEE-8895-51A0B3CE0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1052513"/>
            <a:ext cx="4589463"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702C6783-B59C-4B7B-873C-663223A26A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025" y="3744913"/>
            <a:ext cx="4589463"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3A96E6C0-1546-9339-22F2-450FE43EB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138" y="4864100"/>
            <a:ext cx="1722437" cy="1550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3">
            <a:extLst>
              <a:ext uri="{FF2B5EF4-FFF2-40B4-BE49-F238E27FC236}">
                <a16:creationId xmlns:a16="http://schemas.microsoft.com/office/drawing/2014/main" id="{6DFA4CE5-5915-1EA7-9F60-E3127EAD4816}"/>
              </a:ext>
            </a:extLst>
          </p:cNvPr>
          <p:cNvSpPr txBox="1">
            <a:spLocks noChangeArrowheads="1"/>
          </p:cNvSpPr>
          <p:nvPr/>
        </p:nvSpPr>
        <p:spPr bwMode="auto">
          <a:xfrm>
            <a:off x="250825" y="3860800"/>
            <a:ext cx="3587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i="1"/>
              <a:t>Inverse pole figure maps for the Z-direction and  Y-direction are shown on the right.  </a:t>
            </a:r>
          </a:p>
        </p:txBody>
      </p:sp>
    </p:spTree>
    <p:extLst>
      <p:ext uri="{BB962C8B-B14F-4D97-AF65-F5344CB8AC3E}">
        <p14:creationId xmlns:p14="http://schemas.microsoft.com/office/powerpoint/2010/main" val="3649043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9004-822E-3586-F5BD-1E4D55EED5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1B2B89-9E37-E355-90AC-645C1F789A35}"/>
              </a:ext>
            </a:extLst>
          </p:cNvPr>
          <p:cNvSpPr>
            <a:spLocks noGrp="1"/>
          </p:cNvSpPr>
          <p:nvPr>
            <p:ph idx="1"/>
          </p:nvPr>
        </p:nvSpPr>
        <p:spPr/>
        <p:txBody>
          <a:bodyPr/>
          <a:lstStyle/>
          <a:p>
            <a:endParaRPr lang="en-US"/>
          </a:p>
        </p:txBody>
      </p:sp>
      <p:pic>
        <p:nvPicPr>
          <p:cNvPr id="4" name="Picture 4">
            <a:extLst>
              <a:ext uri="{FF2B5EF4-FFF2-40B4-BE49-F238E27FC236}">
                <a16:creationId xmlns:a16="http://schemas.microsoft.com/office/drawing/2014/main" id="{69CCE281-BF62-9172-1D92-B5F77177F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11250"/>
            <a:ext cx="338455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1EC0F0EC-D9A0-7B6E-0D2D-8FF888F41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981075"/>
            <a:ext cx="4589463"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D64F5778-2539-A405-5840-57B849AAA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0325" y="3716338"/>
            <a:ext cx="4587875"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B3E8F5B7-66C6-E9D9-90A4-CFEA23349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138" y="4864100"/>
            <a:ext cx="1722437" cy="1550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6">
            <a:extLst>
              <a:ext uri="{FF2B5EF4-FFF2-40B4-BE49-F238E27FC236}">
                <a16:creationId xmlns:a16="http://schemas.microsoft.com/office/drawing/2014/main" id="{6095E0F8-A47E-0F76-0A0A-AA7646A17338}"/>
              </a:ext>
            </a:extLst>
          </p:cNvPr>
          <p:cNvSpPr txBox="1">
            <a:spLocks noChangeArrowheads="1"/>
          </p:cNvSpPr>
          <p:nvPr/>
        </p:nvSpPr>
        <p:spPr bwMode="auto">
          <a:xfrm>
            <a:off x="250825" y="3860800"/>
            <a:ext cx="3587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i="1"/>
              <a:t>Inverse pole figure map for the X-direction and  band contrast map are shown on the right.  </a:t>
            </a:r>
          </a:p>
        </p:txBody>
      </p:sp>
    </p:spTree>
    <p:extLst>
      <p:ext uri="{BB962C8B-B14F-4D97-AF65-F5344CB8AC3E}">
        <p14:creationId xmlns:p14="http://schemas.microsoft.com/office/powerpoint/2010/main" val="4060767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B407-6883-1A23-F640-AE2FDF2C7D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B5CE0F-C3DE-C9DD-9423-428F2B78C491}"/>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8A7093FA-EB9B-B70C-A247-10A8EF1F7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052513"/>
            <a:ext cx="7453312" cy="220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a16="http://schemas.microsoft.com/office/drawing/2014/main" id="{D97C7ACF-1356-7732-F20B-27E1C7294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429000"/>
            <a:ext cx="74676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77D78078-3428-968D-7A0B-9BDE18BDA61C}"/>
              </a:ext>
            </a:extLst>
          </p:cNvPr>
          <p:cNvSpPr txBox="1">
            <a:spLocks noChangeArrowheads="1"/>
          </p:cNvSpPr>
          <p:nvPr/>
        </p:nvSpPr>
        <p:spPr bwMode="auto">
          <a:xfrm>
            <a:off x="539750" y="5724525"/>
            <a:ext cx="77041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i="1" dirty="0"/>
              <a:t>Pole figures for the Low Magnification data set (top) and for the higher magnification dataset (bottom). </a:t>
            </a:r>
          </a:p>
        </p:txBody>
      </p:sp>
    </p:spTree>
    <p:extLst>
      <p:ext uri="{BB962C8B-B14F-4D97-AF65-F5344CB8AC3E}">
        <p14:creationId xmlns:p14="http://schemas.microsoft.com/office/powerpoint/2010/main" val="3798450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254</Words>
  <Application>Microsoft Macintosh PowerPoint</Application>
  <PresentationFormat>Widescreen</PresentationFormat>
  <Paragraphs>19</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Bergmann</dc:creator>
  <cp:lastModifiedBy>Kristin Bergmann</cp:lastModifiedBy>
  <cp:revision>1</cp:revision>
  <dcterms:created xsi:type="dcterms:W3CDTF">2022-10-12T04:54:32Z</dcterms:created>
  <dcterms:modified xsi:type="dcterms:W3CDTF">2022-10-12T04:58:39Z</dcterms:modified>
</cp:coreProperties>
</file>